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8" r:id="rId4"/>
    <p:sldId id="257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614"/>
    <a:srgbClr val="386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12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15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32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7641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262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956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61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01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44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04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38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70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88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36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49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526CB-FBD7-49DF-9E28-7C0FEBF53F32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20787BA-B0E0-4334-809B-049B9AA9A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98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Wahlpflichtunterricht </a:t>
            </a:r>
            <a:r>
              <a:rPr lang="de-DE" dirty="0" smtClean="0"/>
              <a:t>an der Humboldt-Realschule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870" y="465512"/>
            <a:ext cx="1797254" cy="2261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666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06005-58AA-46DD-8635-2BA35B01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Französisch ab Klasse 7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7EBA49-5A3D-49DF-A58D-9DB1A5F25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u="sng" dirty="0"/>
              <a:t>WICHTIG: Nur bei Wahl in Klasse 6 kann Französisch in Klasse 7 als Wahlpflichtfach gewählt werden!</a:t>
            </a:r>
          </a:p>
          <a:p>
            <a:pPr lvl="1"/>
            <a:r>
              <a:rPr lang="de-DE" dirty="0"/>
              <a:t>Inhalte aus Klasse 6 werden in Klasse 7 vorausgesetzt</a:t>
            </a:r>
          </a:p>
          <a:p>
            <a:pPr lvl="1"/>
            <a:r>
              <a:rPr lang="de-DE" dirty="0"/>
              <a:t>Weiterarbeit an Schulbuch und Inhalten in Klasse 7</a:t>
            </a:r>
          </a:p>
          <a:p>
            <a:pPr lvl="1"/>
            <a:r>
              <a:rPr lang="de-DE" dirty="0"/>
              <a:t>Beratung durch den Fachlehrer in Klasse 6</a:t>
            </a:r>
          </a:p>
          <a:p>
            <a:pPr marL="0" indent="0">
              <a:buNone/>
            </a:pPr>
            <a:endParaRPr lang="de-DE" b="1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Bei Abwahl ab Klasse 7 : Kein verlorenes Wissen: Gelerntes kann Grundlage für die </a:t>
            </a:r>
            <a:r>
              <a:rPr lang="de-DE" dirty="0" err="1">
                <a:sym typeface="Wingdings" panose="05000000000000000000" pitchFamily="2" charset="2"/>
              </a:rPr>
              <a:t>Fachwahl</a:t>
            </a:r>
            <a:r>
              <a:rPr lang="de-DE" dirty="0">
                <a:sym typeface="Wingdings" panose="05000000000000000000" pitchFamily="2" charset="2"/>
              </a:rPr>
              <a:t> nach Klasse 10 oder für den Frankreichurlaub sein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b="1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37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06005-58AA-46DD-8635-2BA35B01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Französisch ab Klasse 7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7EBA49-5A3D-49DF-A58D-9DB1A5F25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Französisch ist </a:t>
            </a:r>
            <a:r>
              <a:rPr lang="de-DE" b="1" dirty="0"/>
              <a:t>ab Klasse 7 </a:t>
            </a:r>
            <a:r>
              <a:rPr lang="de-DE" dirty="0"/>
              <a:t>Kernfach neben Mathe, Deutsch und Englisch</a:t>
            </a:r>
          </a:p>
          <a:p>
            <a:pPr lvl="1"/>
            <a:r>
              <a:rPr lang="de-DE" dirty="0"/>
              <a:t>4 Klassenarbeiten im Schuljahr</a:t>
            </a:r>
          </a:p>
          <a:p>
            <a:pPr lvl="1"/>
            <a:r>
              <a:rPr lang="de-DE" dirty="0"/>
              <a:t>Regelmäßige Vokabeltests </a:t>
            </a:r>
          </a:p>
          <a:p>
            <a:pPr lvl="1"/>
            <a:r>
              <a:rPr lang="de-DE" dirty="0"/>
              <a:t>Präsentationen und mündliche Dialoge</a:t>
            </a:r>
          </a:p>
          <a:p>
            <a:pPr marL="0" indent="0">
              <a:buNone/>
            </a:pPr>
            <a:endParaRPr lang="de-DE" b="1" dirty="0">
              <a:sym typeface="Wingdings" panose="05000000000000000000" pitchFamily="2" charset="2"/>
            </a:endParaRPr>
          </a:p>
          <a:p>
            <a:r>
              <a:rPr lang="de-DE" b="1" dirty="0">
                <a:sym typeface="Wingdings" panose="05000000000000000000" pitchFamily="2" charset="2"/>
              </a:rPr>
              <a:t>Zentrale Abschlussprüfung </a:t>
            </a:r>
            <a:r>
              <a:rPr lang="de-DE" dirty="0">
                <a:sym typeface="Wingdings" panose="05000000000000000000" pitchFamily="2" charset="2"/>
              </a:rPr>
              <a:t>in Klasse 10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Schriftliche Prüfung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Kommunikationsprüfung (Monolog und Dialog)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b="1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67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131C8-64E7-4EF3-859C-6779D902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Versuch einer Entscheidungshilfe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E05049-A02E-4076-8BFE-829DFEBAF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97962" cy="41954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Sprachen und andere Kulturen interessieren und begeistern mich.  		</a:t>
            </a:r>
            <a:r>
              <a:rPr lang="de-DE" dirty="0" smtClean="0"/>
              <a:t>	</a:t>
            </a:r>
            <a:r>
              <a:rPr lang="de-DE" sz="1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dirty="0"/>
              <a:t>Ich beteilige mich gern mündlich am Unterricht.					    		</a:t>
            </a:r>
            <a:r>
              <a:rPr lang="de-D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</a:t>
            </a:r>
          </a:p>
          <a:p>
            <a:pPr>
              <a:lnSpc>
                <a:spcPct val="150000"/>
              </a:lnSpc>
            </a:pPr>
            <a:r>
              <a:rPr lang="de-DE" dirty="0">
                <a:sym typeface="Wingdings 2" panose="05020102010507070707" pitchFamily="18" charset="2"/>
              </a:rPr>
              <a:t>Ich lerne bereitwillig und regelmäßig Vokabeln.							</a:t>
            </a:r>
            <a:r>
              <a:rPr lang="de-DE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</a:t>
            </a:r>
          </a:p>
          <a:p>
            <a:pPr>
              <a:lnSpc>
                <a:spcPct val="150000"/>
              </a:lnSpc>
            </a:pPr>
            <a:r>
              <a:rPr lang="de-DE" dirty="0">
                <a:sym typeface="Wingdings 2" panose="05020102010507070707" pitchFamily="18" charset="2"/>
              </a:rPr>
              <a:t>Die Grammatik in Englisch und Deutsch beherrsche und verstehe ich einigermaßen. 																</a:t>
            </a:r>
            <a:r>
              <a:rPr lang="de-DE" dirty="0" smtClean="0">
                <a:sym typeface="Wingdings 2" panose="05020102010507070707" pitchFamily="18" charset="2"/>
              </a:rPr>
              <a:t>			</a:t>
            </a:r>
            <a:r>
              <a:rPr lang="de-DE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</a:t>
            </a:r>
            <a:endParaRPr lang="de-DE" dirty="0">
              <a:sym typeface="Wingdings 2" panose="05020102010507070707" pitchFamily="18" charset="2"/>
            </a:endParaRPr>
          </a:p>
          <a:p>
            <a:pPr>
              <a:lnSpc>
                <a:spcPct val="150000"/>
              </a:lnSpc>
            </a:pPr>
            <a:r>
              <a:rPr lang="de-DE" dirty="0">
                <a:sym typeface="Wingdings 2" panose="05020102010507070707" pitchFamily="18" charset="2"/>
              </a:rPr>
              <a:t>In Klasse 6 konnte ich dem Unterricht ohne größere Schwierigkeiten folgen und habe eine positive Rückmeldung seitens der Französischlehrerin.			</a:t>
            </a:r>
            <a:r>
              <a:rPr lang="de-DE" dirty="0" smtClean="0">
                <a:sym typeface="Wingdings 2" panose="05020102010507070707" pitchFamily="18" charset="2"/>
              </a:rPr>
              <a:t>		</a:t>
            </a:r>
            <a:r>
              <a:rPr lang="de-DE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</a:t>
            </a:r>
            <a:endParaRPr lang="de-DE" dirty="0">
              <a:sym typeface="Wingdings 2" panose="05020102010507070707" pitchFamily="18" charset="2"/>
            </a:endParaRPr>
          </a:p>
          <a:p>
            <a:endParaRPr lang="de-DE" dirty="0"/>
          </a:p>
        </p:txBody>
      </p:sp>
      <p:pic>
        <p:nvPicPr>
          <p:cNvPr id="4" name="Bild 2" descr="Ähnliches Foto">
            <a:extLst>
              <a:ext uri="{FF2B5EF4-FFF2-40B4-BE49-F238E27FC236}">
                <a16:creationId xmlns:a16="http://schemas.microsoft.com/office/drawing/2014/main" id="{9350A708-C619-4524-A73F-F4FBA16EDB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086">
            <a:off x="10107497" y="664475"/>
            <a:ext cx="1355090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10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59F87F9-2679-466C-9A27-1C1B45F57D83}"/>
              </a:ext>
            </a:extLst>
          </p:cNvPr>
          <p:cNvSpPr txBox="1">
            <a:spLocks/>
          </p:cNvSpPr>
          <p:nvPr/>
        </p:nvSpPr>
        <p:spPr>
          <a:xfrm>
            <a:off x="1799253" y="68781"/>
            <a:ext cx="8445127" cy="12640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7200" b="1" dirty="0">
                <a:solidFill>
                  <a:schemeClr val="bg1"/>
                </a:solidFill>
              </a:rPr>
              <a:t>Technik und AES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3B9E2F7-DA45-416D-82A0-325ECC5C5FD6}"/>
              </a:ext>
            </a:extLst>
          </p:cNvPr>
          <p:cNvSpPr txBox="1">
            <a:spLocks/>
          </p:cNvSpPr>
          <p:nvPr/>
        </p:nvSpPr>
        <p:spPr>
          <a:xfrm>
            <a:off x="842152" y="2263256"/>
            <a:ext cx="105076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/>
                </a:solidFill>
                <a:latin typeface="TrebuchetMS,Bold"/>
              </a:rPr>
              <a:t>verbindliche Wahl ab Klasse 7 (kein Wechsel möglich)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/>
                </a:solidFill>
                <a:latin typeface="TrebuchetMS,Bold"/>
              </a:rPr>
              <a:t>3-Stunden-Block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/>
                </a:solidFill>
                <a:latin typeface="TrebuchetMS,Bold"/>
              </a:rPr>
              <a:t>Hauptfach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/>
                </a:solidFill>
                <a:latin typeface="TrebuchetMS,Bold"/>
              </a:rPr>
              <a:t>Unterricht im Fachraum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/>
                </a:solidFill>
                <a:latin typeface="TrebuchetMS,Bold"/>
              </a:rPr>
              <a:t>Gruppengröße max. 16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/>
                </a:solidFill>
                <a:latin typeface="TrebuchetMS,Bold"/>
              </a:rPr>
              <a:t>2 Klassenarbeiten pro Schuljahr  und mind. 2 praktische Arbeiten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/>
                </a:solidFill>
                <a:latin typeface="TrebuchetMS,Bold"/>
              </a:rPr>
              <a:t>Zusätzlich: Fachkompetenznoten, Tests, Ordner, mündliche Leistungen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/>
                </a:solidFill>
                <a:latin typeface="TrebuchetMS,Bold"/>
              </a:rPr>
              <a:t>Teil der schriftlichen Realschulabschlussprüfung Klasse 10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/>
                </a:solidFill>
                <a:latin typeface="TrebuchetMS,Bold"/>
              </a:rPr>
              <a:t>und eine fachpraktische Prüfung: Dokumentation + Präsentation + Kolloquium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3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C9B03DB8-AF17-495C-A6DF-4AF4B9CC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14597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DE" altLang="de-DE" sz="5400" b="1" u="sng" dirty="0">
                <a:solidFill>
                  <a:schemeClr val="bg1"/>
                </a:solidFill>
              </a:rPr>
              <a:t>Wahlkriterien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DFE67CB-7258-46F5-9BCA-6A917BB1A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52" y="2020661"/>
            <a:ext cx="4399319" cy="3600450"/>
          </a:xfrm>
        </p:spPr>
        <p:txBody>
          <a:bodyPr/>
          <a:lstStyle/>
          <a:p>
            <a:pPr eaLnBrk="1" hangingPunct="1"/>
            <a:r>
              <a:rPr lang="de-DE" altLang="de-DE" dirty="0">
                <a:solidFill>
                  <a:schemeClr val="bg1"/>
                </a:solidFill>
              </a:rPr>
              <a:t>Interesse, Freude, Neigung, Eignung</a:t>
            </a:r>
          </a:p>
          <a:p>
            <a:pPr eaLnBrk="1" hangingPunct="1"/>
            <a:endParaRPr lang="de-DE" altLang="de-DE" dirty="0">
              <a:solidFill>
                <a:schemeClr val="bg1"/>
              </a:solidFill>
            </a:endParaRPr>
          </a:p>
          <a:p>
            <a:pPr eaLnBrk="1" hangingPunct="1"/>
            <a:r>
              <a:rPr lang="de-DE" altLang="de-DE" dirty="0">
                <a:solidFill>
                  <a:schemeClr val="bg1"/>
                </a:solidFill>
              </a:rPr>
              <a:t>Möglichkeit, neue Fähigkeiten zu erwerben</a:t>
            </a:r>
          </a:p>
          <a:p>
            <a:pPr eaLnBrk="1" hangingPunct="1"/>
            <a:endParaRPr lang="de-DE" altLang="de-DE" dirty="0">
              <a:solidFill>
                <a:schemeClr val="bg1"/>
              </a:solidFill>
            </a:endParaRPr>
          </a:p>
          <a:p>
            <a:pPr eaLnBrk="1" hangingPunct="1"/>
            <a:r>
              <a:rPr lang="de-DE" altLang="de-DE" dirty="0">
                <a:solidFill>
                  <a:schemeClr val="bg1"/>
                </a:solidFill>
              </a:rPr>
              <a:t>Lebensvorbereitung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3F7A453-3335-4509-BE3F-F5A7306C68F7}"/>
              </a:ext>
            </a:extLst>
          </p:cNvPr>
          <p:cNvSpPr txBox="1">
            <a:spLocks/>
          </p:cNvSpPr>
          <p:nvPr/>
        </p:nvSpPr>
        <p:spPr>
          <a:xfrm>
            <a:off x="6313844" y="2020661"/>
            <a:ext cx="6635750" cy="4492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>
                <a:solidFill>
                  <a:srgbClr val="FF0000"/>
                </a:solidFill>
              </a:rPr>
              <a:t>nicht</a:t>
            </a:r>
            <a:r>
              <a:rPr lang="de-DE" dirty="0"/>
              <a:t>  </a:t>
            </a:r>
            <a:r>
              <a:rPr lang="de-DE" dirty="0">
                <a:solidFill>
                  <a:schemeClr val="bg1"/>
                </a:solidFill>
              </a:rPr>
              <a:t>geschlechtsspezifisch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rgbClr val="FF0000"/>
                </a:solidFill>
              </a:rPr>
              <a:t>nicht</a:t>
            </a:r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</a:rPr>
              <a:t>abhängig von Freund oder Freundin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rgbClr val="FF0000"/>
                </a:solidFill>
              </a:rPr>
              <a:t>nicht</a:t>
            </a:r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</a:rPr>
              <a:t>vom Beruf des Vaters oder Mutter abhängig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rgbClr val="FF0000"/>
                </a:solidFill>
              </a:rPr>
              <a:t>nicht</a:t>
            </a:r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</a:rPr>
              <a:t>nach der Wunschvorstellung der Eltern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rgbClr val="FF0000"/>
                </a:solidFill>
              </a:rPr>
              <a:t>nicht</a:t>
            </a:r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</a:rPr>
              <a:t>als des Wegs des geringsten Aufwands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rgbClr val="FF0000"/>
                </a:solidFill>
              </a:rPr>
              <a:t>nicht</a:t>
            </a:r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</a:rPr>
              <a:t>berufsabhängig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>
              <a:defRPr/>
            </a:pPr>
            <a:r>
              <a:rPr lang="de-DE" dirty="0">
                <a:solidFill>
                  <a:srgbClr val="FF0000"/>
                </a:solidFill>
              </a:rPr>
              <a:t>nicht</a:t>
            </a:r>
            <a:r>
              <a:rPr lang="de-DE" dirty="0"/>
              <a:t>  </a:t>
            </a:r>
            <a:r>
              <a:rPr lang="de-DE" dirty="0">
                <a:solidFill>
                  <a:schemeClr val="bg1"/>
                </a:solidFill>
              </a:rPr>
              <a:t>abhängig für weiterführende Schulen</a:t>
            </a:r>
          </a:p>
        </p:txBody>
      </p:sp>
    </p:spTree>
    <p:extLst>
      <p:ext uri="{BB962C8B-B14F-4D97-AF65-F5344CB8AC3E}">
        <p14:creationId xmlns:p14="http://schemas.microsoft.com/office/powerpoint/2010/main" val="3669748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251FC1F-4318-493E-A91A-F9F753EF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1" y="0"/>
            <a:ext cx="1194735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DE" altLang="de-DE" sz="4000" b="1" u="sng" dirty="0">
                <a:solidFill>
                  <a:schemeClr val="bg1"/>
                </a:solidFill>
              </a:rPr>
              <a:t>Inhalte des Technik-Unterricht</a:t>
            </a:r>
          </a:p>
        </p:txBody>
      </p:sp>
      <p:graphicFrame>
        <p:nvGraphicFramePr>
          <p:cNvPr id="5" name="Inhaltsplatzhalter 3">
            <a:extLst>
              <a:ext uri="{FF2B5EF4-FFF2-40B4-BE49-F238E27FC236}">
                <a16:creationId xmlns:a16="http://schemas.microsoft.com/office/drawing/2014/main" id="{8D03DF7C-7C2F-43D5-99FB-D4D154BCD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776499"/>
              </p:ext>
            </p:extLst>
          </p:nvPr>
        </p:nvGraphicFramePr>
        <p:xfrm>
          <a:off x="1714516" y="949021"/>
          <a:ext cx="8762967" cy="604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88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r>
                        <a:rPr lang="de-DE" sz="1800"/>
                        <a:t>Klasse 7</a:t>
                      </a:r>
                      <a:endParaRPr lang="de-DE" sz="1800" dirty="0"/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Klasse 8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Klasse 9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Klasse 10</a:t>
                      </a:r>
                    </a:p>
                  </a:txBody>
                  <a:tcPr marL="91436" marR="9143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73">
                <a:tc>
                  <a:txBody>
                    <a:bodyPr/>
                    <a:lstStyle/>
                    <a:p>
                      <a:r>
                        <a:rPr lang="de-DE" sz="1800" dirty="0"/>
                        <a:t>Arbeit und Produktion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Holz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800" dirty="0"/>
                        <a:t>Kunststoff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Technisches Zeichnen I 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Metall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Maschinen-technik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Technisches Zeichen II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6" marR="9143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728">
                <a:tc>
                  <a:txBody>
                    <a:bodyPr/>
                    <a:lstStyle/>
                    <a:p>
                      <a:r>
                        <a:rPr lang="de-DE" sz="1800" dirty="0"/>
                        <a:t>Bauen und Wohnen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Bautechnik I 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Bautechnik II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6" marR="9143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1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Versorgung und Entsorgung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Energietechnik</a:t>
                      </a:r>
                    </a:p>
                    <a:p>
                      <a:pPr algn="ctr"/>
                      <a:endParaRPr lang="de-DE" sz="1800" dirty="0"/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6" marR="91436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820">
                <a:tc>
                  <a:txBody>
                    <a:bodyPr/>
                    <a:lstStyle/>
                    <a:p>
                      <a:r>
                        <a:rPr lang="de-DE" sz="1800" dirty="0"/>
                        <a:t>Transport und Verkehr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de-DE" sz="1800"/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Fahrzeugtechnik</a:t>
                      </a:r>
                    </a:p>
                    <a:p>
                      <a:pPr algn="ctr"/>
                      <a:endParaRPr lang="de-DE" sz="1800" dirty="0"/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6" marR="91436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Information und Kommunikation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/>
                    </a:p>
                    <a:p>
                      <a:pPr algn="ctr"/>
                      <a:endParaRPr lang="de-DE" sz="1800" dirty="0"/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Elektronik I</a:t>
                      </a:r>
                    </a:p>
                    <a:p>
                      <a:pPr algn="ctr"/>
                      <a:endParaRPr lang="de-DE" sz="1800" dirty="0"/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Elektronik II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Digitale Kommunikation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/>
                        <a:t>Prüfung</a:t>
                      </a:r>
                    </a:p>
                  </a:txBody>
                  <a:tcPr marL="91436" marR="91436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9B2FE24E-16A7-47A2-BB7D-AE4F2A4BAC1E}"/>
              </a:ext>
            </a:extLst>
          </p:cNvPr>
          <p:cNvSpPr txBox="1"/>
          <p:nvPr/>
        </p:nvSpPr>
        <p:spPr>
          <a:xfrm>
            <a:off x="4405746" y="5657671"/>
            <a:ext cx="3187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Mögliche Ausflüge: Kohlekraftwerk Mannheim, EVO-Bus Mannheim, ABB  Heidelberg, …</a:t>
            </a:r>
          </a:p>
        </p:txBody>
      </p:sp>
    </p:spTree>
    <p:extLst>
      <p:ext uri="{BB962C8B-B14F-4D97-AF65-F5344CB8AC3E}">
        <p14:creationId xmlns:p14="http://schemas.microsoft.com/office/powerpoint/2010/main" val="4094355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66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227ECE1-21D5-4859-A474-72D79DF8D62C}"/>
              </a:ext>
            </a:extLst>
          </p:cNvPr>
          <p:cNvSpPr>
            <a:spLocks noGrp="1"/>
          </p:cNvSpPr>
          <p:nvPr/>
        </p:nvSpPr>
        <p:spPr>
          <a:xfrm>
            <a:off x="2845084" y="325464"/>
            <a:ext cx="6501831" cy="11062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600" b="1" dirty="0"/>
              <a:t>Die Themen in AES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06F2767-8896-487E-AEEA-69B3D88180A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2" y="1855145"/>
            <a:ext cx="7869395" cy="46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66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E05F6A9-65AE-441F-896F-5F7482AA8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101" y="4014062"/>
            <a:ext cx="2707005" cy="11568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D65CC38-E72B-4BE9-B6F8-8280EA4C1FE3}"/>
              </a:ext>
            </a:extLst>
          </p:cNvPr>
          <p:cNvSpPr txBox="1"/>
          <p:nvPr/>
        </p:nvSpPr>
        <p:spPr>
          <a:xfrm>
            <a:off x="6571280" y="5435439"/>
            <a:ext cx="5620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</a:rPr>
              <a:t>Zubereitung und Mahlzeitengestaltung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</a:rPr>
              <a:t>Essbiografie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</a:rPr>
              <a:t>Ernährungsbezogenes Wissen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CFEA7C7-FCBC-4549-932C-425F4D5FE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958" y="3974562"/>
            <a:ext cx="2392680" cy="119634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8F84C2A-8A1E-48C1-800F-50BA8C09B9FC}"/>
              </a:ext>
            </a:extLst>
          </p:cNvPr>
          <p:cNvSpPr txBox="1"/>
          <p:nvPr/>
        </p:nvSpPr>
        <p:spPr>
          <a:xfrm>
            <a:off x="2104283" y="5328952"/>
            <a:ext cx="44669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</a:rPr>
              <a:t>Haushalt und Familie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</a:rPr>
              <a:t>Zusammenleben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</a:rPr>
              <a:t>Lebensplanung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D689770-B5B1-4C1D-9D75-BBB0402C2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603" y="1104177"/>
            <a:ext cx="2274570" cy="137532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B839C10-4E0F-4E95-8B1F-61AC137855F9}"/>
              </a:ext>
            </a:extLst>
          </p:cNvPr>
          <p:cNvSpPr txBox="1"/>
          <p:nvPr/>
        </p:nvSpPr>
        <p:spPr>
          <a:xfrm>
            <a:off x="7900261" y="2541306"/>
            <a:ext cx="44669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</a:rPr>
              <a:t>Gesundheitsbezogenes Wissen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</a:rPr>
              <a:t>Körper- und Körpergestaltung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</a:rPr>
              <a:t>Wie bleibe ich gesund?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E2F70C3-44F3-471B-A815-952A0800E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26" y="1098245"/>
            <a:ext cx="2860358" cy="116911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798D36C-6AB7-44A2-B556-5CA4EBD64E21}"/>
              </a:ext>
            </a:extLst>
          </p:cNvPr>
          <p:cNvSpPr txBox="1"/>
          <p:nvPr/>
        </p:nvSpPr>
        <p:spPr>
          <a:xfrm>
            <a:off x="146597" y="2355952"/>
            <a:ext cx="32165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</a:rPr>
              <a:t>Aktive Teilhabe am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Zusammenleben -&gt;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Projektarbeit außerhalb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der Schule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501AF1C-03BF-4439-ADA3-194171816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781" y="153999"/>
            <a:ext cx="2449830" cy="103150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6AC71DA-E107-440C-8C7E-38E7854827A8}"/>
              </a:ext>
            </a:extLst>
          </p:cNvPr>
          <p:cNvSpPr txBox="1"/>
          <p:nvPr/>
        </p:nvSpPr>
        <p:spPr>
          <a:xfrm>
            <a:off x="4236414" y="1246488"/>
            <a:ext cx="35129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</a:rPr>
              <a:t>Nachhaltigkeit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</a:rPr>
              <a:t>Verbraucherschutz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</a:rPr>
              <a:t>Konsumentscheidungen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400" dirty="0">
                <a:solidFill>
                  <a:schemeClr val="bg1"/>
                </a:solidFill>
              </a:rPr>
              <a:t>Qualitätsmerkmale </a:t>
            </a:r>
          </a:p>
        </p:txBody>
      </p:sp>
    </p:spTree>
    <p:extLst>
      <p:ext uri="{BB962C8B-B14F-4D97-AF65-F5344CB8AC3E}">
        <p14:creationId xmlns:p14="http://schemas.microsoft.com/office/powerpoint/2010/main" val="2061211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E0E30-6198-409A-84E1-F26623BE6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Das Wahlpflichtfach Französisch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A130E6-AAAE-430B-850D-A6BAEC264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Klasse 6 und Klasse 7</a:t>
            </a:r>
          </a:p>
        </p:txBody>
      </p:sp>
    </p:spTree>
    <p:extLst>
      <p:ext uri="{BB962C8B-B14F-4D97-AF65-F5344CB8AC3E}">
        <p14:creationId xmlns:p14="http://schemas.microsoft.com/office/powerpoint/2010/main" val="258975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70705-B608-4385-9C4E-F97DF4A2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Fach Französisch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0CD08F-E773-4007-8616-E169B77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3396970" cy="4195481"/>
          </a:xfrm>
        </p:spPr>
        <p:txBody>
          <a:bodyPr>
            <a:normAutofit/>
          </a:bodyPr>
          <a:lstStyle/>
          <a:p>
            <a:r>
              <a:rPr lang="de-DE" dirty="0"/>
              <a:t>In Klasse 6: Nebenfach</a:t>
            </a:r>
          </a:p>
          <a:p>
            <a:r>
              <a:rPr lang="de-DE" u="sng" dirty="0"/>
              <a:t>Ab Klasse 7: Kernfach</a:t>
            </a:r>
          </a:p>
          <a:p>
            <a:endParaRPr lang="de-DE" dirty="0"/>
          </a:p>
          <a:p>
            <a:r>
              <a:rPr lang="de-DE" dirty="0"/>
              <a:t>Sprechen / Hören</a:t>
            </a:r>
          </a:p>
          <a:p>
            <a:r>
              <a:rPr lang="de-DE" dirty="0"/>
              <a:t>Schreiben / Lesen</a:t>
            </a:r>
          </a:p>
          <a:p>
            <a:r>
              <a:rPr lang="de-DE" dirty="0"/>
              <a:t>Sprachmittlung</a:t>
            </a:r>
          </a:p>
          <a:p>
            <a:endParaRPr lang="de-DE" dirty="0"/>
          </a:p>
          <a:p>
            <a:r>
              <a:rPr lang="de-DE" dirty="0"/>
              <a:t>Fahrten nach Frankreich</a:t>
            </a:r>
          </a:p>
          <a:p>
            <a:r>
              <a:rPr lang="de-DE" dirty="0"/>
              <a:t>Arbeit mit </a:t>
            </a:r>
            <a:r>
              <a:rPr lang="de-DE" dirty="0" err="1"/>
              <a:t>Ipads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740AF5-0498-4921-9911-C45B2CAB525E}"/>
              </a:ext>
            </a:extLst>
          </p:cNvPr>
          <p:cNvPicPr/>
          <p:nvPr/>
        </p:nvPicPr>
        <p:blipFill rotWithShape="1">
          <a:blip r:embed="rId2"/>
          <a:srcRect l="63324" t="42320" r="19576" b="8307"/>
          <a:stretch/>
        </p:blipFill>
        <p:spPr bwMode="auto">
          <a:xfrm>
            <a:off x="8229600" y="1546412"/>
            <a:ext cx="3827929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AD882FA-B5C1-38BE-CB66-DF1401D41C90}"/>
              </a:ext>
            </a:extLst>
          </p:cNvPr>
          <p:cNvSpPr txBox="1">
            <a:spLocks/>
          </p:cNvSpPr>
          <p:nvPr/>
        </p:nvSpPr>
        <p:spPr>
          <a:xfrm>
            <a:off x="4666456" y="1667436"/>
            <a:ext cx="339697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lvl="1" indent="0">
              <a:buFont typeface="Wingdings 3" charset="2"/>
              <a:buNone/>
            </a:pPr>
            <a:endParaRPr lang="de-DE" dirty="0"/>
          </a:p>
          <a:p>
            <a:r>
              <a:rPr lang="de-DE" dirty="0"/>
              <a:t>Themen in Klasse 6 (Beispiele)</a:t>
            </a:r>
          </a:p>
          <a:p>
            <a:pPr lvl="1"/>
            <a:r>
              <a:rPr lang="de-DE" dirty="0"/>
              <a:t>Einander begrüßen</a:t>
            </a:r>
          </a:p>
          <a:p>
            <a:pPr lvl="1"/>
            <a:r>
              <a:rPr lang="de-DE" dirty="0"/>
              <a:t>Sich und andere vorstellen</a:t>
            </a:r>
          </a:p>
          <a:p>
            <a:pPr lvl="1"/>
            <a:r>
              <a:rPr lang="de-DE" dirty="0"/>
              <a:t>Vorlieben und Abneigungen äußern</a:t>
            </a:r>
          </a:p>
          <a:p>
            <a:pPr lvl="1"/>
            <a:r>
              <a:rPr lang="de-DE" dirty="0"/>
              <a:t>Paris</a:t>
            </a:r>
          </a:p>
          <a:p>
            <a:r>
              <a:rPr lang="de-DE" dirty="0">
                <a:sym typeface="Wingdings" panose="05000000000000000000" pitchFamily="2" charset="2"/>
              </a:rPr>
              <a:t>Themen und Inhalte ab Klasse 7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Mode und Bekleidung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Schule in Frankreich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Freundschaft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Ausbildung und Beruf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Regionen und Städte in Frankreich /Französischsprachige Länder und Überseegebiete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4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06005-58AA-46DD-8635-2BA35B01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Französisch ab Klasse 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7EBA49-5A3D-49DF-A58D-9DB1A5F25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Kann zusätzlich gewählt werden: </a:t>
            </a:r>
          </a:p>
          <a:p>
            <a:pPr lvl="1"/>
            <a:r>
              <a:rPr lang="de-DE" b="1" dirty="0"/>
              <a:t>Zusätzlich zwei Stunden mehr im Stundenplan</a:t>
            </a:r>
          </a:p>
          <a:p>
            <a:pPr lvl="1"/>
            <a:r>
              <a:rPr lang="de-DE" dirty="0"/>
              <a:t>Kann nicht einfach mitten im Schuljahr bei Nichtgefallen abgewählt werden.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Entscheidung gut überlegen!</a:t>
            </a:r>
          </a:p>
          <a:p>
            <a:pPr marL="0" indent="0">
              <a:buNone/>
            </a:pPr>
            <a:endParaRPr lang="de-DE" b="1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Nebenfach: 2 Klassenarbeiten, 2 schriftliche Tests</a:t>
            </a:r>
          </a:p>
          <a:p>
            <a:r>
              <a:rPr lang="de-DE" dirty="0">
                <a:sym typeface="Wingdings" panose="05000000000000000000" pitchFamily="2" charset="2"/>
              </a:rPr>
              <a:t>Nicht versetzungsrelevant </a:t>
            </a:r>
            <a:r>
              <a:rPr lang="de-DE" b="1" dirty="0">
                <a:sym typeface="Wingdings" panose="05000000000000000000" pitchFamily="2" charset="2"/>
              </a:rPr>
              <a:t>in Klasse 6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392357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553</Words>
  <Application>Microsoft Office PowerPoint</Application>
  <PresentationFormat>Breitbild</PresentationFormat>
  <Paragraphs>126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Times New Roman</vt:lpstr>
      <vt:lpstr>TrebuchetMS,Bold</vt:lpstr>
      <vt:lpstr>Wingdings</vt:lpstr>
      <vt:lpstr>Wingdings 2</vt:lpstr>
      <vt:lpstr>Wingdings 3</vt:lpstr>
      <vt:lpstr>Fetzen</vt:lpstr>
      <vt:lpstr>Wahlpflichtunterricht an der Humboldt-Realschule</vt:lpstr>
      <vt:lpstr>PowerPoint-Präsentation</vt:lpstr>
      <vt:lpstr>Wahlkriterien</vt:lpstr>
      <vt:lpstr>Inhalte des Technik-Unterricht</vt:lpstr>
      <vt:lpstr>PowerPoint-Präsentation</vt:lpstr>
      <vt:lpstr>PowerPoint-Präsentation</vt:lpstr>
      <vt:lpstr>Das Wahlpflichtfach Französisch</vt:lpstr>
      <vt:lpstr>Das Fach Französisch</vt:lpstr>
      <vt:lpstr>Französisch ab Klasse 6</vt:lpstr>
      <vt:lpstr>Französisch ab Klasse 7</vt:lpstr>
      <vt:lpstr>Französisch ab Klasse 7</vt:lpstr>
      <vt:lpstr>Versuch einer Entscheidungshilfe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Stefanie Klopatowski</dc:creator>
  <cp:lastModifiedBy>Fesler, Christian</cp:lastModifiedBy>
  <cp:revision>12</cp:revision>
  <dcterms:created xsi:type="dcterms:W3CDTF">2022-02-12T19:23:22Z</dcterms:created>
  <dcterms:modified xsi:type="dcterms:W3CDTF">2023-02-16T11:55:42Z</dcterms:modified>
</cp:coreProperties>
</file>